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3B1D-482D-438C-AED1-AA3BFD8208C5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E640-3829-4F10-B04F-CFAC0A65484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3B1D-482D-438C-AED1-AA3BFD8208C5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E640-3829-4F10-B04F-CFAC0A6548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3B1D-482D-438C-AED1-AA3BFD8208C5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E640-3829-4F10-B04F-CFAC0A6548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3B1D-482D-438C-AED1-AA3BFD8208C5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E640-3829-4F10-B04F-CFAC0A6548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3B1D-482D-438C-AED1-AA3BFD8208C5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E640-3829-4F10-B04F-CFAC0A65484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3B1D-482D-438C-AED1-AA3BFD8208C5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E640-3829-4F10-B04F-CFAC0A6548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3B1D-482D-438C-AED1-AA3BFD8208C5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E640-3829-4F10-B04F-CFAC0A65484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3B1D-482D-438C-AED1-AA3BFD8208C5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E640-3829-4F10-B04F-CFAC0A6548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3B1D-482D-438C-AED1-AA3BFD8208C5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E640-3829-4F10-B04F-CFAC0A6548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3B1D-482D-438C-AED1-AA3BFD8208C5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E640-3829-4F10-B04F-CFAC0A65484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3B1D-482D-438C-AED1-AA3BFD8208C5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E640-3829-4F10-B04F-CFAC0A6548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E113B1D-482D-438C-AED1-AA3BFD8208C5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B89E640-3829-4F10-B04F-CFAC0A65484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Институт перевода Библии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842448" cy="990600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Проект создания «Толкового богословского словаря библейских терминов на якутском языке»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6632"/>
            <a:ext cx="3298428" cy="462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1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30"/>
    </mc:Choice>
    <mc:Fallback xmlns="">
      <p:transition spd="slow" advTm="1133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00" y="4581128"/>
            <a:ext cx="6781800" cy="160020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Институт перевода Библии (ИПБ) находится в Андреевском монастыре в Москве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685800"/>
            <a:ext cx="6925027" cy="3895328"/>
          </a:xfrm>
        </p:spPr>
      </p:pic>
    </p:spTree>
    <p:extLst>
      <p:ext uri="{BB962C8B-B14F-4D97-AF65-F5344CB8AC3E}">
        <p14:creationId xmlns:p14="http://schemas.microsoft.com/office/powerpoint/2010/main" val="364647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02"/>
    </mc:Choice>
    <mc:Fallback xmlns="">
      <p:transition spd="slow" advTm="1090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16826"/>
            <a:ext cx="8496944" cy="1255374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ИПБ – научная организация,  работает в сотрудничестве с Российской академией наук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86" y="548680"/>
            <a:ext cx="6552220" cy="436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6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1"/>
    </mc:Choice>
    <mc:Fallback xmlns="">
      <p:transition spd="slow" advTm="1104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map1">
            <a:hlinkClick r:id="" action="ppaction://hlinkshowjump?jump=nextslide">
              <a:snd r:embed="rId2" name="CAMER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91440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651" y="507132"/>
            <a:ext cx="6781800" cy="4255368"/>
          </a:xfrm>
        </p:spPr>
        <p:txBody>
          <a:bodyPr>
            <a:normAutofit/>
          </a:bodyPr>
          <a:lstStyle/>
          <a:p>
            <a:r>
              <a:rPr lang="ru-RU" dirty="0"/>
              <a:t>ИПБ ведет 65 проектов по переводу Библии на языки неславянских народов России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76300" y="2978150"/>
            <a:ext cx="1981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600" b="1" dirty="0" err="1"/>
              <a:t>Европейская</a:t>
            </a:r>
            <a:r>
              <a:rPr lang="en-US" altLang="ru-RU" sz="1600" b="1" dirty="0"/>
              <a:t> </a:t>
            </a:r>
            <a:r>
              <a:rPr lang="en-US" altLang="ru-RU" sz="1600" b="1" dirty="0" err="1"/>
              <a:t>часть</a:t>
            </a:r>
            <a:endParaRPr lang="en-US" altLang="ru-RU" sz="1600" b="1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46262" y="3724275"/>
            <a:ext cx="7830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600" b="1" dirty="0" err="1"/>
              <a:t>Волга</a:t>
            </a:r>
            <a:r>
              <a:rPr lang="en-US" altLang="ru-RU" sz="1600" b="1" dirty="0"/>
              <a:t> </a:t>
            </a:r>
            <a:endParaRPr lang="ru-RU" altLang="ru-RU" sz="1600" b="1" dirty="0"/>
          </a:p>
          <a:p>
            <a:r>
              <a:rPr lang="en-US" altLang="ru-RU" sz="1600" b="1" dirty="0"/>
              <a:t>и</a:t>
            </a:r>
          </a:p>
          <a:p>
            <a:r>
              <a:rPr lang="en-US" altLang="ru-RU" sz="1600" b="1" dirty="0" err="1"/>
              <a:t>Урал</a:t>
            </a:r>
            <a:endParaRPr lang="en-US" altLang="ru-RU" sz="1600" b="1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14600" y="5181600"/>
            <a:ext cx="9731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600" b="1"/>
              <a:t>Средняя</a:t>
            </a:r>
          </a:p>
          <a:p>
            <a:r>
              <a:rPr lang="en-US" altLang="ru-RU" sz="1600" b="1"/>
              <a:t>Азия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43400" y="4708525"/>
            <a:ext cx="887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600" b="1" dirty="0" err="1"/>
              <a:t>Сибирь</a:t>
            </a:r>
            <a:endParaRPr lang="en-US" altLang="ru-RU" sz="1600" b="1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800600" y="2901950"/>
            <a:ext cx="1147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600" b="1" dirty="0" err="1"/>
              <a:t>Заполярье</a:t>
            </a:r>
            <a:endParaRPr lang="en-US" altLang="ru-RU" sz="1600" b="1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948487" y="2528887"/>
            <a:ext cx="10001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600" b="1" dirty="0" err="1"/>
              <a:t>Дальний</a:t>
            </a:r>
            <a:endParaRPr lang="en-US" altLang="ru-RU" sz="1600" b="1" dirty="0"/>
          </a:p>
          <a:p>
            <a:r>
              <a:rPr lang="en-US" altLang="ru-RU" sz="1600" b="1" dirty="0" err="1"/>
              <a:t>Восток</a:t>
            </a:r>
            <a:endParaRPr lang="en-US" altLang="ru-RU" sz="1600" b="1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914400" y="4648200"/>
            <a:ext cx="842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1600" b="1"/>
              <a:t>Кавказ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533400" y="38862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flipV="1">
            <a:off x="762000" y="42672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2209800" y="29718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1676400" y="30480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2286000" y="26670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1219200" y="28956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2971800" y="35052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2286000" y="38100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2514600" y="44196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20"/>
          <p:cNvSpPr>
            <a:spLocks noChangeArrowheads="1"/>
          </p:cNvSpPr>
          <p:nvPr/>
        </p:nvSpPr>
        <p:spPr bwMode="auto">
          <a:xfrm>
            <a:off x="1371600" y="46482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>
            <a:off x="2514600" y="41910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>
            <a:off x="2514600" y="38100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auto">
          <a:xfrm>
            <a:off x="3124200" y="36576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AutoShape 24"/>
          <p:cNvSpPr>
            <a:spLocks noChangeArrowheads="1"/>
          </p:cNvSpPr>
          <p:nvPr/>
        </p:nvSpPr>
        <p:spPr bwMode="auto">
          <a:xfrm flipV="1">
            <a:off x="2895600" y="38862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auto">
          <a:xfrm>
            <a:off x="2286000" y="43434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26"/>
          <p:cNvSpPr>
            <a:spLocks noChangeArrowheads="1"/>
          </p:cNvSpPr>
          <p:nvPr/>
        </p:nvSpPr>
        <p:spPr bwMode="auto">
          <a:xfrm>
            <a:off x="2057400" y="44196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27"/>
          <p:cNvSpPr>
            <a:spLocks noChangeArrowheads="1"/>
          </p:cNvSpPr>
          <p:nvPr/>
        </p:nvSpPr>
        <p:spPr bwMode="auto">
          <a:xfrm>
            <a:off x="2667000" y="39624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28"/>
          <p:cNvSpPr>
            <a:spLocks noChangeArrowheads="1"/>
          </p:cNvSpPr>
          <p:nvPr/>
        </p:nvSpPr>
        <p:spPr bwMode="auto">
          <a:xfrm>
            <a:off x="1219200" y="50292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29"/>
          <p:cNvSpPr>
            <a:spLocks noChangeArrowheads="1"/>
          </p:cNvSpPr>
          <p:nvPr/>
        </p:nvSpPr>
        <p:spPr bwMode="auto">
          <a:xfrm>
            <a:off x="1371600" y="51816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30"/>
          <p:cNvSpPr>
            <a:spLocks noChangeArrowheads="1"/>
          </p:cNvSpPr>
          <p:nvPr/>
        </p:nvSpPr>
        <p:spPr bwMode="auto">
          <a:xfrm>
            <a:off x="1371600" y="50292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AutoShape 31"/>
          <p:cNvSpPr>
            <a:spLocks noChangeArrowheads="1"/>
          </p:cNvSpPr>
          <p:nvPr/>
        </p:nvSpPr>
        <p:spPr bwMode="auto">
          <a:xfrm>
            <a:off x="1143000" y="51054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AutoShape 32"/>
          <p:cNvSpPr>
            <a:spLocks noChangeArrowheads="1"/>
          </p:cNvSpPr>
          <p:nvPr/>
        </p:nvSpPr>
        <p:spPr bwMode="auto">
          <a:xfrm>
            <a:off x="1295400" y="54864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AutoShape 33"/>
          <p:cNvSpPr>
            <a:spLocks noChangeArrowheads="1"/>
          </p:cNvSpPr>
          <p:nvPr/>
        </p:nvSpPr>
        <p:spPr bwMode="auto">
          <a:xfrm>
            <a:off x="1447800" y="49530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AutoShape 34"/>
          <p:cNvSpPr>
            <a:spLocks noChangeArrowheads="1"/>
          </p:cNvSpPr>
          <p:nvPr/>
        </p:nvSpPr>
        <p:spPr bwMode="auto">
          <a:xfrm>
            <a:off x="914400" y="46482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AutoShape 35"/>
          <p:cNvSpPr>
            <a:spLocks noChangeArrowheads="1"/>
          </p:cNvSpPr>
          <p:nvPr/>
        </p:nvSpPr>
        <p:spPr bwMode="auto">
          <a:xfrm>
            <a:off x="1295400" y="51054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AutoShape 36"/>
          <p:cNvSpPr>
            <a:spLocks noChangeArrowheads="1"/>
          </p:cNvSpPr>
          <p:nvPr/>
        </p:nvSpPr>
        <p:spPr bwMode="auto">
          <a:xfrm>
            <a:off x="1371600" y="48768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37"/>
          <p:cNvSpPr>
            <a:spLocks noChangeArrowheads="1"/>
          </p:cNvSpPr>
          <p:nvPr/>
        </p:nvSpPr>
        <p:spPr bwMode="auto">
          <a:xfrm>
            <a:off x="1371600" y="51054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AutoShape 38"/>
          <p:cNvSpPr>
            <a:spLocks noChangeArrowheads="1"/>
          </p:cNvSpPr>
          <p:nvPr/>
        </p:nvSpPr>
        <p:spPr bwMode="auto">
          <a:xfrm>
            <a:off x="1371600" y="52578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AutoShape 39"/>
          <p:cNvSpPr>
            <a:spLocks noChangeArrowheads="1"/>
          </p:cNvSpPr>
          <p:nvPr/>
        </p:nvSpPr>
        <p:spPr bwMode="auto">
          <a:xfrm>
            <a:off x="1447800" y="48768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utoShape 40"/>
          <p:cNvSpPr>
            <a:spLocks noChangeArrowheads="1"/>
          </p:cNvSpPr>
          <p:nvPr/>
        </p:nvSpPr>
        <p:spPr bwMode="auto">
          <a:xfrm>
            <a:off x="1219200" y="49530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" name="AutoShape 41"/>
          <p:cNvSpPr>
            <a:spLocks noChangeArrowheads="1"/>
          </p:cNvSpPr>
          <p:nvPr/>
        </p:nvSpPr>
        <p:spPr bwMode="auto">
          <a:xfrm>
            <a:off x="1371600" y="49530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AutoShape 42"/>
          <p:cNvSpPr>
            <a:spLocks noChangeArrowheads="1"/>
          </p:cNvSpPr>
          <p:nvPr/>
        </p:nvSpPr>
        <p:spPr bwMode="auto">
          <a:xfrm>
            <a:off x="1295400" y="52578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AutoShape 43"/>
          <p:cNvSpPr>
            <a:spLocks noChangeArrowheads="1"/>
          </p:cNvSpPr>
          <p:nvPr/>
        </p:nvSpPr>
        <p:spPr bwMode="auto">
          <a:xfrm>
            <a:off x="1143000" y="48768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7" name="AutoShape 44"/>
          <p:cNvSpPr>
            <a:spLocks noChangeArrowheads="1"/>
          </p:cNvSpPr>
          <p:nvPr/>
        </p:nvSpPr>
        <p:spPr bwMode="auto">
          <a:xfrm>
            <a:off x="1066800" y="50292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AutoShape 45"/>
          <p:cNvSpPr>
            <a:spLocks noChangeArrowheads="1"/>
          </p:cNvSpPr>
          <p:nvPr/>
        </p:nvSpPr>
        <p:spPr bwMode="auto">
          <a:xfrm>
            <a:off x="1143000" y="49530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AutoShape 46"/>
          <p:cNvSpPr>
            <a:spLocks noChangeArrowheads="1"/>
          </p:cNvSpPr>
          <p:nvPr/>
        </p:nvSpPr>
        <p:spPr bwMode="auto">
          <a:xfrm>
            <a:off x="1143000" y="52578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AutoShape 47"/>
          <p:cNvSpPr>
            <a:spLocks noChangeArrowheads="1"/>
          </p:cNvSpPr>
          <p:nvPr/>
        </p:nvSpPr>
        <p:spPr bwMode="auto">
          <a:xfrm>
            <a:off x="1219200" y="51816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" name="AutoShape 48"/>
          <p:cNvSpPr>
            <a:spLocks noChangeArrowheads="1"/>
          </p:cNvSpPr>
          <p:nvPr/>
        </p:nvSpPr>
        <p:spPr bwMode="auto">
          <a:xfrm>
            <a:off x="1219200" y="53340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" name="AutoShape 49"/>
          <p:cNvSpPr>
            <a:spLocks noChangeArrowheads="1"/>
          </p:cNvSpPr>
          <p:nvPr/>
        </p:nvSpPr>
        <p:spPr bwMode="auto">
          <a:xfrm>
            <a:off x="990600" y="49530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AutoShape 50"/>
          <p:cNvSpPr>
            <a:spLocks noChangeArrowheads="1"/>
          </p:cNvSpPr>
          <p:nvPr/>
        </p:nvSpPr>
        <p:spPr bwMode="auto">
          <a:xfrm>
            <a:off x="1066800" y="51054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4" name="AutoShape 51"/>
          <p:cNvSpPr>
            <a:spLocks noChangeArrowheads="1"/>
          </p:cNvSpPr>
          <p:nvPr/>
        </p:nvSpPr>
        <p:spPr bwMode="auto">
          <a:xfrm>
            <a:off x="1066800" y="53340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AutoShape 52"/>
          <p:cNvSpPr>
            <a:spLocks noChangeArrowheads="1"/>
          </p:cNvSpPr>
          <p:nvPr/>
        </p:nvSpPr>
        <p:spPr bwMode="auto">
          <a:xfrm>
            <a:off x="7315200" y="6248400"/>
            <a:ext cx="266700" cy="15875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AutoShape 53"/>
          <p:cNvSpPr>
            <a:spLocks noChangeArrowheads="1"/>
          </p:cNvSpPr>
          <p:nvPr/>
        </p:nvSpPr>
        <p:spPr bwMode="auto">
          <a:xfrm>
            <a:off x="2209800" y="49530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" name="AutoShape 54"/>
          <p:cNvSpPr>
            <a:spLocks noChangeArrowheads="1"/>
          </p:cNvSpPr>
          <p:nvPr/>
        </p:nvSpPr>
        <p:spPr bwMode="auto">
          <a:xfrm>
            <a:off x="2133600" y="55626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8" name="AutoShape 55"/>
          <p:cNvSpPr>
            <a:spLocks noChangeArrowheads="1"/>
          </p:cNvSpPr>
          <p:nvPr/>
        </p:nvSpPr>
        <p:spPr bwMode="auto">
          <a:xfrm>
            <a:off x="2286000" y="62484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9" name="AutoShape 56"/>
          <p:cNvSpPr>
            <a:spLocks noChangeArrowheads="1"/>
          </p:cNvSpPr>
          <p:nvPr/>
        </p:nvSpPr>
        <p:spPr bwMode="auto">
          <a:xfrm>
            <a:off x="1905000" y="58674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0" name="AutoShape 57"/>
          <p:cNvSpPr>
            <a:spLocks noChangeArrowheads="1"/>
          </p:cNvSpPr>
          <p:nvPr/>
        </p:nvSpPr>
        <p:spPr bwMode="auto">
          <a:xfrm>
            <a:off x="2667000" y="50292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" name="AutoShape 58"/>
          <p:cNvSpPr>
            <a:spLocks noChangeArrowheads="1"/>
          </p:cNvSpPr>
          <p:nvPr/>
        </p:nvSpPr>
        <p:spPr bwMode="auto">
          <a:xfrm>
            <a:off x="2819400" y="63246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" name="AutoShape 59"/>
          <p:cNvSpPr>
            <a:spLocks noChangeArrowheads="1"/>
          </p:cNvSpPr>
          <p:nvPr/>
        </p:nvSpPr>
        <p:spPr bwMode="auto">
          <a:xfrm>
            <a:off x="2667000" y="45720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3" name="AutoShape 60"/>
          <p:cNvSpPr>
            <a:spLocks noChangeArrowheads="1"/>
          </p:cNvSpPr>
          <p:nvPr/>
        </p:nvSpPr>
        <p:spPr bwMode="auto">
          <a:xfrm>
            <a:off x="3124200" y="65532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" name="AutoShape 61"/>
          <p:cNvSpPr>
            <a:spLocks noChangeArrowheads="1"/>
          </p:cNvSpPr>
          <p:nvPr/>
        </p:nvSpPr>
        <p:spPr bwMode="auto">
          <a:xfrm>
            <a:off x="2971800" y="59436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" name="AutoShape 62"/>
          <p:cNvSpPr>
            <a:spLocks noChangeArrowheads="1"/>
          </p:cNvSpPr>
          <p:nvPr/>
        </p:nvSpPr>
        <p:spPr bwMode="auto">
          <a:xfrm>
            <a:off x="3352800" y="62484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AutoShape 63"/>
          <p:cNvSpPr>
            <a:spLocks noChangeArrowheads="1"/>
          </p:cNvSpPr>
          <p:nvPr/>
        </p:nvSpPr>
        <p:spPr bwMode="auto">
          <a:xfrm>
            <a:off x="3581400" y="57912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" name="AutoShape 64"/>
          <p:cNvSpPr>
            <a:spLocks noChangeArrowheads="1"/>
          </p:cNvSpPr>
          <p:nvPr/>
        </p:nvSpPr>
        <p:spPr bwMode="auto">
          <a:xfrm>
            <a:off x="2667000" y="60960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" name="AutoShape 65"/>
          <p:cNvSpPr>
            <a:spLocks noChangeArrowheads="1"/>
          </p:cNvSpPr>
          <p:nvPr/>
        </p:nvSpPr>
        <p:spPr bwMode="auto">
          <a:xfrm>
            <a:off x="2819400" y="47244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" name="AutoShape 66"/>
          <p:cNvSpPr>
            <a:spLocks noChangeArrowheads="1"/>
          </p:cNvSpPr>
          <p:nvPr/>
        </p:nvSpPr>
        <p:spPr bwMode="auto">
          <a:xfrm>
            <a:off x="3048000" y="44196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" name="AutoShape 67"/>
          <p:cNvSpPr>
            <a:spLocks noChangeArrowheads="1"/>
          </p:cNvSpPr>
          <p:nvPr/>
        </p:nvSpPr>
        <p:spPr bwMode="auto">
          <a:xfrm>
            <a:off x="3505200" y="44958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" name="AutoShape 68"/>
          <p:cNvSpPr>
            <a:spLocks noChangeArrowheads="1"/>
          </p:cNvSpPr>
          <p:nvPr/>
        </p:nvSpPr>
        <p:spPr bwMode="auto">
          <a:xfrm>
            <a:off x="4724400" y="49530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" name="AutoShape 69"/>
          <p:cNvSpPr>
            <a:spLocks noChangeArrowheads="1"/>
          </p:cNvSpPr>
          <p:nvPr/>
        </p:nvSpPr>
        <p:spPr bwMode="auto">
          <a:xfrm>
            <a:off x="5105400" y="51816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3" name="AutoShape 70"/>
          <p:cNvSpPr>
            <a:spLocks noChangeArrowheads="1"/>
          </p:cNvSpPr>
          <p:nvPr/>
        </p:nvSpPr>
        <p:spPr bwMode="auto">
          <a:xfrm>
            <a:off x="5715000" y="38100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4" name="AutoShape 71"/>
          <p:cNvSpPr>
            <a:spLocks noChangeArrowheads="1"/>
          </p:cNvSpPr>
          <p:nvPr/>
        </p:nvSpPr>
        <p:spPr bwMode="auto">
          <a:xfrm>
            <a:off x="5486400" y="44958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5" name="AutoShape 72"/>
          <p:cNvSpPr>
            <a:spLocks noChangeArrowheads="1"/>
          </p:cNvSpPr>
          <p:nvPr/>
        </p:nvSpPr>
        <p:spPr bwMode="auto">
          <a:xfrm>
            <a:off x="6019800" y="47244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6" name="AutoShape 73"/>
          <p:cNvSpPr>
            <a:spLocks noChangeArrowheads="1"/>
          </p:cNvSpPr>
          <p:nvPr/>
        </p:nvSpPr>
        <p:spPr bwMode="auto">
          <a:xfrm>
            <a:off x="6096000" y="41148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" name="AutoShape 74"/>
          <p:cNvSpPr>
            <a:spLocks noChangeArrowheads="1"/>
          </p:cNvSpPr>
          <p:nvPr/>
        </p:nvSpPr>
        <p:spPr bwMode="auto">
          <a:xfrm>
            <a:off x="4114800" y="39624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8" name="AutoShape 75"/>
          <p:cNvSpPr>
            <a:spLocks noChangeArrowheads="1"/>
          </p:cNvSpPr>
          <p:nvPr/>
        </p:nvSpPr>
        <p:spPr bwMode="auto">
          <a:xfrm>
            <a:off x="5867400" y="49530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" name="AutoShape 76"/>
          <p:cNvSpPr>
            <a:spLocks noChangeArrowheads="1"/>
          </p:cNvSpPr>
          <p:nvPr/>
        </p:nvSpPr>
        <p:spPr bwMode="auto">
          <a:xfrm>
            <a:off x="6324600" y="32766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0" name="AutoShape 77"/>
          <p:cNvSpPr>
            <a:spLocks noChangeArrowheads="1"/>
          </p:cNvSpPr>
          <p:nvPr/>
        </p:nvSpPr>
        <p:spPr bwMode="auto">
          <a:xfrm>
            <a:off x="3962400" y="29718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" name="AutoShape 78"/>
          <p:cNvSpPr>
            <a:spLocks noChangeArrowheads="1"/>
          </p:cNvSpPr>
          <p:nvPr/>
        </p:nvSpPr>
        <p:spPr bwMode="auto">
          <a:xfrm>
            <a:off x="2971800" y="48768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" name="AutoShape 79"/>
          <p:cNvSpPr>
            <a:spLocks noChangeArrowheads="1"/>
          </p:cNvSpPr>
          <p:nvPr/>
        </p:nvSpPr>
        <p:spPr bwMode="auto">
          <a:xfrm>
            <a:off x="4343400" y="32004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3" name="AutoShape 80"/>
          <p:cNvSpPr>
            <a:spLocks noChangeArrowheads="1"/>
          </p:cNvSpPr>
          <p:nvPr/>
        </p:nvSpPr>
        <p:spPr bwMode="auto">
          <a:xfrm>
            <a:off x="6096000" y="28194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4" name="AutoShape 81"/>
          <p:cNvSpPr>
            <a:spLocks noChangeArrowheads="1"/>
          </p:cNvSpPr>
          <p:nvPr/>
        </p:nvSpPr>
        <p:spPr bwMode="auto">
          <a:xfrm>
            <a:off x="6705600" y="23622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5" name="AutoShape 82"/>
          <p:cNvSpPr>
            <a:spLocks noChangeArrowheads="1"/>
          </p:cNvSpPr>
          <p:nvPr/>
        </p:nvSpPr>
        <p:spPr bwMode="auto">
          <a:xfrm>
            <a:off x="3124200" y="50292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6" name="AutoShape 83"/>
          <p:cNvSpPr>
            <a:spLocks noChangeArrowheads="1"/>
          </p:cNvSpPr>
          <p:nvPr/>
        </p:nvSpPr>
        <p:spPr bwMode="auto">
          <a:xfrm>
            <a:off x="7010400" y="36576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7" name="AutoShape 84"/>
          <p:cNvSpPr>
            <a:spLocks noChangeArrowheads="1"/>
          </p:cNvSpPr>
          <p:nvPr/>
        </p:nvSpPr>
        <p:spPr bwMode="auto">
          <a:xfrm>
            <a:off x="7086600" y="32004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8" name="AutoShape 85"/>
          <p:cNvSpPr>
            <a:spLocks noChangeArrowheads="1"/>
          </p:cNvSpPr>
          <p:nvPr/>
        </p:nvSpPr>
        <p:spPr bwMode="auto">
          <a:xfrm>
            <a:off x="7239000" y="41910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9" name="AutoShape 86"/>
          <p:cNvSpPr>
            <a:spLocks noChangeArrowheads="1"/>
          </p:cNvSpPr>
          <p:nvPr/>
        </p:nvSpPr>
        <p:spPr bwMode="auto">
          <a:xfrm>
            <a:off x="7696200" y="21336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0" name="AutoShape 87"/>
          <p:cNvSpPr>
            <a:spLocks noChangeArrowheads="1"/>
          </p:cNvSpPr>
          <p:nvPr/>
        </p:nvSpPr>
        <p:spPr bwMode="auto">
          <a:xfrm>
            <a:off x="7620000" y="41910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1" name="AutoShape 88"/>
          <p:cNvSpPr>
            <a:spLocks noChangeArrowheads="1"/>
          </p:cNvSpPr>
          <p:nvPr/>
        </p:nvSpPr>
        <p:spPr bwMode="auto">
          <a:xfrm>
            <a:off x="7772400" y="16002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" name="AutoShape 89"/>
          <p:cNvSpPr>
            <a:spLocks noChangeArrowheads="1"/>
          </p:cNvSpPr>
          <p:nvPr/>
        </p:nvSpPr>
        <p:spPr bwMode="auto">
          <a:xfrm>
            <a:off x="8382000" y="28956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tx1"/>
          </a:solidFill>
          <a:ln w="31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92"/>
    </mc:Choice>
    <mc:Fallback xmlns="">
      <p:transition spd="slow" advTm="1099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581128"/>
            <a:ext cx="7344816" cy="1015008"/>
          </a:xfrm>
        </p:spPr>
        <p:txBody>
          <a:bodyPr>
            <a:noAutofit/>
          </a:bodyPr>
          <a:lstStyle/>
          <a:p>
            <a:r>
              <a:rPr lang="ru-RU" sz="3200" dirty="0"/>
              <a:t>Якутский проект с 1991 года идет во взаимодействии с Якутской епархией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6624960" cy="3496507"/>
          </a:xfrm>
        </p:spPr>
      </p:pic>
    </p:spTree>
    <p:extLst>
      <p:ext uri="{BB962C8B-B14F-4D97-AF65-F5344CB8AC3E}">
        <p14:creationId xmlns:p14="http://schemas.microsoft.com/office/powerpoint/2010/main" val="22839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66"/>
    </mc:Choice>
    <mc:Fallback xmlns="">
      <p:transition spd="slow" advTm="1096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"/>
          <a:stretch/>
        </p:blipFill>
        <p:spPr>
          <a:xfrm>
            <a:off x="735249" y="475224"/>
            <a:ext cx="4181111" cy="25112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76672"/>
            <a:ext cx="3525716" cy="25098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10245"/>
            <a:ext cx="4428493" cy="29523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t="2403" r="-952" b="-2403"/>
          <a:stretch/>
        </p:blipFill>
        <p:spPr>
          <a:xfrm>
            <a:off x="4932040" y="3008346"/>
            <a:ext cx="3784368" cy="299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9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4"/>
    </mc:Choice>
    <mc:Fallback xmlns="">
      <p:transition spd="slow" advTm="1101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941168"/>
            <a:ext cx="7914456" cy="1231032"/>
          </a:xfrm>
        </p:spPr>
        <p:txBody>
          <a:bodyPr>
            <a:normAutofit/>
          </a:bodyPr>
          <a:lstStyle/>
          <a:p>
            <a:r>
              <a:rPr lang="ru-RU" sz="3200" dirty="0"/>
              <a:t>За эти годы издано около 20 библейских изданий на якутском языке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560320"/>
            <a:ext cx="7920880" cy="520142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buFontTx/>
              <a:buChar char="-"/>
            </a:pPr>
            <a:r>
              <a:rPr lang="ru-RU" sz="2000" b="1" dirty="0"/>
              <a:t>Четвероевангелие*, 1858, 1898 г. (репринт ИПБ, 1975)</a:t>
            </a:r>
            <a:br>
              <a:rPr lang="ru-RU" sz="2000" b="1" dirty="0"/>
            </a:br>
            <a:r>
              <a:rPr lang="ru-RU" sz="2000" b="1" dirty="0"/>
              <a:t>- «Детская Библия» (1994)</a:t>
            </a:r>
            <a:br>
              <a:rPr lang="ru-RU" sz="2000" b="1" dirty="0"/>
            </a:br>
            <a:r>
              <a:rPr lang="ru-RU" sz="2000" b="1" dirty="0"/>
              <a:t>- Евангелие от Марка (1995)</a:t>
            </a:r>
            <a:br>
              <a:rPr lang="ru-RU" sz="2000" b="1" dirty="0"/>
            </a:br>
            <a:r>
              <a:rPr lang="ru-RU" sz="2000" b="1" dirty="0"/>
              <a:t>- Евангелие от Луки, Деяния (1998)</a:t>
            </a:r>
            <a:br>
              <a:rPr lang="ru-RU" sz="2000" b="1" dirty="0"/>
            </a:br>
            <a:r>
              <a:rPr lang="ru-RU" sz="2000" b="1" dirty="0"/>
              <a:t>- Евангелие от Иоанна / </a:t>
            </a:r>
            <a:br>
              <a:rPr lang="ru-RU" sz="2000" b="1" dirty="0"/>
            </a:br>
            <a:r>
              <a:rPr lang="ru-RU" sz="2000" b="1" dirty="0"/>
              <a:t>Послания Иоанна / Иакова (2000)</a:t>
            </a:r>
            <a:br>
              <a:rPr lang="ru-RU" sz="2000" b="1" dirty="0"/>
            </a:br>
            <a:r>
              <a:rPr lang="ru-RU" sz="2000" b="1" dirty="0"/>
              <a:t>- Новый Завет (2004)</a:t>
            </a:r>
            <a:br>
              <a:rPr lang="ru-RU" sz="2000" b="1" dirty="0"/>
            </a:br>
            <a:r>
              <a:rPr lang="ru-RU" sz="2000" b="1" dirty="0"/>
              <a:t>- Шестопсалмие (2007)</a:t>
            </a:r>
            <a:br>
              <a:rPr lang="ru-RU" sz="2000" b="1" dirty="0"/>
            </a:br>
            <a:r>
              <a:rPr lang="ru-RU" sz="2000" b="1" dirty="0"/>
              <a:t>- Новый Завет (репринт, 2008)</a:t>
            </a:r>
            <a:br>
              <a:rPr lang="ru-RU" sz="2000" b="1" dirty="0"/>
            </a:br>
            <a:r>
              <a:rPr lang="ru-RU" sz="2000" b="1" dirty="0"/>
              <a:t>- Новый Завет, 2-е изд.(2008)</a:t>
            </a:r>
            <a:br>
              <a:rPr lang="ru-RU" sz="2000" b="1" dirty="0"/>
            </a:br>
            <a:endParaRPr lang="ru-RU" sz="2000" b="1" dirty="0"/>
          </a:p>
          <a:p>
            <a:pPr>
              <a:buFontTx/>
              <a:buChar char="-"/>
            </a:pPr>
            <a:endParaRPr lang="ru-RU" sz="2000" b="1" dirty="0"/>
          </a:p>
          <a:p>
            <a:pPr>
              <a:buFontTx/>
              <a:buChar char="-"/>
            </a:pP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- Псалтирь (2009)</a:t>
            </a:r>
          </a:p>
          <a:p>
            <a:pPr marL="0" indent="0">
              <a:buNone/>
            </a:pPr>
            <a:r>
              <a:rPr lang="ru-RU" sz="2000" b="1" dirty="0"/>
              <a:t>- «Библия для детей», 2-е изд. (2013, 2016)</a:t>
            </a:r>
            <a:br>
              <a:rPr lang="ru-RU" sz="2000" b="1" dirty="0"/>
            </a:br>
            <a:r>
              <a:rPr lang="ru-RU" sz="2000" b="1" dirty="0"/>
              <a:t>- «Библия для детей. Новый Завет» (2014)</a:t>
            </a:r>
            <a:br>
              <a:rPr lang="ru-RU" sz="2000" b="1" dirty="0"/>
            </a:br>
            <a:r>
              <a:rPr lang="ru-RU" sz="2000" b="1" dirty="0"/>
              <a:t>- Притчи (2016, 2018)</a:t>
            </a:r>
            <a:br>
              <a:rPr lang="ru-RU" sz="2000" b="1" dirty="0"/>
            </a:br>
            <a:r>
              <a:rPr lang="ru-RU" sz="2000" b="1" dirty="0"/>
              <a:t>- Новый Завет, 3-е </a:t>
            </a:r>
            <a:r>
              <a:rPr lang="ru-RU" sz="2000" b="1" dirty="0" err="1"/>
              <a:t>испр</a:t>
            </a:r>
            <a:r>
              <a:rPr lang="ru-RU" sz="2000" b="1" dirty="0"/>
              <a:t>. изд. (2017)</a:t>
            </a:r>
            <a:br>
              <a:rPr lang="ru-RU" sz="2000" b="1" dirty="0"/>
            </a:br>
            <a:r>
              <a:rPr lang="ru-RU" sz="2000" b="1" dirty="0"/>
              <a:t>- Книга пророка Ионы (2019)</a:t>
            </a:r>
            <a:br>
              <a:rPr lang="ru-RU" sz="2000" b="1" dirty="0"/>
            </a:br>
            <a:r>
              <a:rPr lang="ru-RU" sz="2000" b="1" dirty="0"/>
              <a:t>- Книги Руфь и Есфирь (2021)</a:t>
            </a:r>
            <a:br>
              <a:rPr lang="ru-RU" sz="2000" b="1" dirty="0"/>
            </a:br>
            <a:r>
              <a:rPr lang="ru-RU" sz="2000" b="1" dirty="0"/>
              <a:t>- Бытие, Исход (2022)</a:t>
            </a:r>
            <a:br>
              <a:rPr lang="ru-RU" sz="2000" b="1" dirty="0"/>
            </a:br>
            <a:r>
              <a:rPr lang="ru-RU" sz="2000" b="1" dirty="0"/>
              <a:t>- Шестопсалмие, 2-е изд. (2025)</a:t>
            </a:r>
            <a:br>
              <a:rPr lang="ru-RU" sz="2000" b="1" dirty="0"/>
            </a:br>
            <a:r>
              <a:rPr lang="ru-RU" sz="2000" b="1" dirty="0"/>
              <a:t>- Словарь богословских терминов (2025)</a:t>
            </a:r>
          </a:p>
        </p:txBody>
      </p:sp>
    </p:spTree>
    <p:extLst>
      <p:ext uri="{BB962C8B-B14F-4D97-AF65-F5344CB8AC3E}">
        <p14:creationId xmlns:p14="http://schemas.microsoft.com/office/powerpoint/2010/main" val="341385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8"/>
    </mc:Choice>
    <mc:Fallback xmlns="">
      <p:transition spd="slow" advTm="1113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274496" cy="1600200"/>
          </a:xfrm>
        </p:spPr>
        <p:txBody>
          <a:bodyPr>
            <a:normAutofit/>
          </a:bodyPr>
          <a:lstStyle/>
          <a:p>
            <a:r>
              <a:rPr lang="ru-RU" sz="3200" dirty="0"/>
              <a:t>Над созданием основы словаря на русском языке работали </a:t>
            </a:r>
            <a:r>
              <a:rPr lang="ru-RU" sz="3200" dirty="0" err="1"/>
              <a:t>библеисты</a:t>
            </a:r>
            <a:r>
              <a:rPr lang="ru-RU" sz="3200" dirty="0"/>
              <a:t> ИПБ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6" r="24801"/>
          <a:stretch/>
        </p:blipFill>
        <p:spPr>
          <a:xfrm>
            <a:off x="4860032" y="476673"/>
            <a:ext cx="4091780" cy="46295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9389" y="466781"/>
            <a:ext cx="3804619" cy="463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5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5"/>
    </mc:Choice>
    <mc:Fallback xmlns="">
      <p:transition spd="slow" advTm="10765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90</TotalTime>
  <Words>278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Impact</vt:lpstr>
      <vt:lpstr>Times New Roman</vt:lpstr>
      <vt:lpstr>NewsPrint</vt:lpstr>
      <vt:lpstr>Институт перевода Библии</vt:lpstr>
      <vt:lpstr>Институт перевода Библии (ИПБ) находится в Андреевском монастыре в Москве</vt:lpstr>
      <vt:lpstr>ИПБ – научная организация,  работает в сотрудничестве с Российской академией наук</vt:lpstr>
      <vt:lpstr>ИПБ ведет 65 проектов по переводу Библии на языки неславянских народов России</vt:lpstr>
      <vt:lpstr>Якутский проект с 1991 года идет во взаимодействии с Якутской епархией</vt:lpstr>
      <vt:lpstr>Презентация PowerPoint</vt:lpstr>
      <vt:lpstr>За эти годы издано около 20 библейских изданий на якутском языке</vt:lpstr>
      <vt:lpstr>Над созданием основы словаря на русском языке работали библеисты ИПБ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Институт перевода Библии</dc:title>
  <dc:creator>n_gor</dc:creator>
  <cp:lastModifiedBy>Afalleon ツ</cp:lastModifiedBy>
  <cp:revision>10</cp:revision>
  <dcterms:created xsi:type="dcterms:W3CDTF">2025-09-24T05:46:28Z</dcterms:created>
  <dcterms:modified xsi:type="dcterms:W3CDTF">2025-09-24T14:21:44Z</dcterms:modified>
</cp:coreProperties>
</file>